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7" r:id="rId3"/>
    <p:sldId id="378" r:id="rId4"/>
    <p:sldId id="398" r:id="rId5"/>
    <p:sldId id="380" r:id="rId6"/>
    <p:sldId id="376" r:id="rId7"/>
    <p:sldId id="381" r:id="rId8"/>
    <p:sldId id="379" r:id="rId9"/>
    <p:sldId id="373" r:id="rId10"/>
    <p:sldId id="383" r:id="rId11"/>
    <p:sldId id="382" r:id="rId12"/>
    <p:sldId id="372" r:id="rId13"/>
    <p:sldId id="384" r:id="rId14"/>
    <p:sldId id="399" r:id="rId15"/>
    <p:sldId id="386" r:id="rId16"/>
    <p:sldId id="387" r:id="rId17"/>
    <p:sldId id="385" r:id="rId18"/>
    <p:sldId id="388" r:id="rId19"/>
    <p:sldId id="389" r:id="rId20"/>
    <p:sldId id="390" r:id="rId21"/>
    <p:sldId id="393" r:id="rId22"/>
    <p:sldId id="391" r:id="rId23"/>
    <p:sldId id="392" r:id="rId24"/>
    <p:sldId id="394" r:id="rId25"/>
    <p:sldId id="396" r:id="rId26"/>
    <p:sldId id="395" r:id="rId27"/>
    <p:sldId id="397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FE1904D-0152-4EAB-8CD9-58A43D553B3E}">
          <p14:sldIdLst>
            <p14:sldId id="256"/>
            <p14:sldId id="377"/>
            <p14:sldId id="378"/>
            <p14:sldId id="398"/>
            <p14:sldId id="380"/>
            <p14:sldId id="376"/>
            <p14:sldId id="381"/>
            <p14:sldId id="379"/>
            <p14:sldId id="373"/>
            <p14:sldId id="383"/>
            <p14:sldId id="382"/>
            <p14:sldId id="372"/>
            <p14:sldId id="384"/>
            <p14:sldId id="399"/>
            <p14:sldId id="386"/>
            <p14:sldId id="387"/>
            <p14:sldId id="385"/>
            <p14:sldId id="388"/>
            <p14:sldId id="389"/>
            <p14:sldId id="390"/>
            <p14:sldId id="393"/>
            <p14:sldId id="391"/>
            <p14:sldId id="392"/>
            <p14:sldId id="394"/>
            <p14:sldId id="396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quartemont" initials="nq" lastIdx="1" clrIdx="0">
    <p:extLst>
      <p:ext uri="{19B8F6BF-5375-455C-9EA6-DF929625EA0E}">
        <p15:presenceInfo xmlns:p15="http://schemas.microsoft.com/office/powerpoint/2012/main" userId="3f4d74a2d968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FF"/>
    <a:srgbClr val="000066"/>
    <a:srgbClr val="7878CE"/>
    <a:srgbClr val="4444BC"/>
    <a:srgbClr val="CC0000"/>
    <a:srgbClr val="339933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5274" autoAdjust="0"/>
  </p:normalViewPr>
  <p:slideViewPr>
    <p:cSldViewPr>
      <p:cViewPr>
        <p:scale>
          <a:sx n="66" d="100"/>
          <a:sy n="66" d="100"/>
        </p:scale>
        <p:origin x="62" y="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25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8/5/2018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8/5/2018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962400" y="1905000"/>
            <a:ext cx="46894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/>
              <a:t>Foil Activation Experiments and Neutron Flux Unfolding</a:t>
            </a:r>
            <a:endParaRPr lang="en-US" sz="3600" dirty="0">
              <a:solidFill>
                <a:srgbClr val="000066"/>
              </a:solidFill>
            </a:endParaRP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038600" y="3962400"/>
            <a:ext cx="4613275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Lt Nick Quartemont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MS Nuclear Engineering 19M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8 Aug 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Neutron Environment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4875A-7AFF-466E-AC0C-40B7CF04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5" y="1172834"/>
            <a:ext cx="7659845" cy="55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75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Activation Foils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Neutron cross-section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Magnitude (large enough to produce activity)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Uniqueness ( threshold, resonances)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Cover energy range of interest (thermal – 12 MeV)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Nuclear data (uncertainty) </a:t>
                </a:r>
                <a:r>
                  <a:rPr lang="en-US" sz="2200" dirty="0">
                    <a:sym typeface="Wingdings" panose="05000000000000000000" pitchFamily="2" charset="2"/>
                  </a:rPr>
                  <a:t> IRDFF v1.05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Decay Constant (dependent on time until foils can be measured)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Elemental and chemical purity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Interfering reaction channels / decay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Natural Cu </a:t>
                </a:r>
                <a:r>
                  <a:rPr lang="en-US" dirty="0">
                    <a:sym typeface="Wingdings" panose="05000000000000000000" pitchFamily="2" charset="2"/>
                  </a:rPr>
                  <a:t> multiple 511 keV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>
                    <a:sym typeface="Wingdings" panose="05000000000000000000" pitchFamily="2" charset="2"/>
                  </a:rPr>
                  <a:t>Cd-106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 and Cd-108 (n,2n) both produce Cd-107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Activation foil must be optically thin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Decay nature of activation products are gamma emitters</a:t>
                </a:r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  <a:blipFill>
                <a:blip r:embed="rId2"/>
                <a:stretch>
                  <a:fillRect l="-885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873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Foils for Pile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81326-EEF9-40FB-A9BD-25238E96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593951" cy="3131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D1936-4AA6-4137-A228-3917E0FB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91000"/>
            <a:ext cx="5105400" cy="2199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A399C-5BD0-4FE6-94BF-AFEF6D6C3E01}"/>
              </a:ext>
            </a:extLst>
          </p:cNvPr>
          <p:cNvSpPr txBox="1"/>
          <p:nvPr/>
        </p:nvSpPr>
        <p:spPr>
          <a:xfrm>
            <a:off x="6934200" y="4648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values under 1% Statistical Uncertainty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6B9EA-09F5-4F72-8903-ADD2B7FD8FD4}"/>
              </a:ext>
            </a:extLst>
          </p:cNvPr>
          <p:cNvSpPr/>
          <p:nvPr/>
        </p:nvSpPr>
        <p:spPr>
          <a:xfrm>
            <a:off x="1752600" y="6205347"/>
            <a:ext cx="358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https://www.tablesgenerator.com/</a:t>
            </a:r>
          </a:p>
        </p:txBody>
      </p:sp>
    </p:spTree>
    <p:extLst>
      <p:ext uri="{BB962C8B-B14F-4D97-AF65-F5344CB8AC3E}">
        <p14:creationId xmlns:p14="http://schemas.microsoft.com/office/powerpoint/2010/main" val="108079946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−0.75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D51E8-7539-4351-9AD7-719B5E7D0444}"/>
              </a:ext>
            </a:extLst>
          </p:cNvPr>
          <p:cNvSpPr/>
          <p:nvPr/>
        </p:nvSpPr>
        <p:spPr bwMode="auto">
          <a:xfrm>
            <a:off x="6743700" y="2255689"/>
            <a:ext cx="1524000" cy="61657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 cap="flat" cmpd="sng" algn="ctr">
            <a:solidFill>
              <a:schemeClr val="tx1"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5019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9CAB8FA3-D949-4590-929A-DB2C117083CF}"/>
              </a:ext>
            </a:extLst>
          </p:cNvPr>
          <p:cNvSpPr txBox="1"/>
          <p:nvPr/>
        </p:nvSpPr>
        <p:spPr>
          <a:xfrm>
            <a:off x="381000" y="4509571"/>
            <a:ext cx="845820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u="sng" dirty="0"/>
              <a:t>Does not work because: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Measurement Error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broad of bin structure (Can get thermal to fast ratio – Cd)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Adding too many foils to create a large bin structure is counter to being optically 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</p:spTree>
    <p:extLst>
      <p:ext uri="{BB962C8B-B14F-4D97-AF65-F5344CB8AC3E}">
        <p14:creationId xmlns:p14="http://schemas.microsoft.com/office/powerpoint/2010/main" val="189958686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Solution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1142999"/>
            <a:ext cx="8953500" cy="5349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 complete list (follows most optimization routines)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Matrix inversion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Degeneracies 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Bad way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Can lead to non-physical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Least-square spectral adjustment (ex. PNNL STAYSL)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uncertainty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covariance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Requires guess spectrum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Degenerate solutions exist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Guess spectrum applies physics to constrain the end-point result. 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Monte Carlo, deterministic, “back of the envelope”, published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 methods</a:t>
            </a:r>
          </a:p>
          <a:p>
            <a:pPr marL="855662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44D2-ECAE-4FF4-A2E6-9448FCF9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866" y="1752600"/>
            <a:ext cx="4141830" cy="88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32C22-7604-415E-B0E6-F49A1CF1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46" y="3781426"/>
            <a:ext cx="3362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192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2403ACB-27F3-42F5-AF75-1E5FB8F2E5E9}"/>
              </a:ext>
            </a:extLst>
          </p:cNvPr>
          <p:cNvSpPr/>
          <p:nvPr/>
        </p:nvSpPr>
        <p:spPr bwMode="auto">
          <a:xfrm>
            <a:off x="3057188" y="1671476"/>
            <a:ext cx="2252138" cy="2040686"/>
          </a:xfrm>
          <a:prstGeom prst="noSmoking">
            <a:avLst>
              <a:gd name="adj" fmla="val 739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0270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0031E-4609-459E-AAC0-B9BFE984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06" y="1216415"/>
            <a:ext cx="6779188" cy="5087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C6E76-E058-4977-9C07-FBD70FC6062C}"/>
              </a:ext>
            </a:extLst>
          </p:cNvPr>
          <p:cNvSpPr txBox="1"/>
          <p:nvPr/>
        </p:nvSpPr>
        <p:spPr>
          <a:xfrm>
            <a:off x="609600" y="2205009"/>
            <a:ext cx="838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Kinematic Base</a:t>
            </a:r>
          </a:p>
          <a:p>
            <a:endParaRPr lang="en-US" dirty="0"/>
          </a:p>
          <a:p>
            <a:r>
              <a:rPr lang="en-US" dirty="0"/>
              <a:t>		Basket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Pinhole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- Compare deviations from </a:t>
            </a:r>
          </a:p>
          <a:p>
            <a:r>
              <a:rPr lang="en-US" dirty="0"/>
              <a:t>                                                                          expected results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69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F63B0-C2A7-4877-9211-7FFD0E7E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47850"/>
            <a:ext cx="7477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F70ED-8DA4-4C0D-8292-CF79119EF24A}"/>
              </a:ext>
            </a:extLst>
          </p:cNvPr>
          <p:cNvSpPr txBox="1"/>
          <p:nvPr/>
        </p:nvSpPr>
        <p:spPr>
          <a:xfrm>
            <a:off x="762000" y="5410200"/>
            <a:ext cx="747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Pile experiment: sizes and </a:t>
            </a:r>
            <a:r>
              <a:rPr lang="en-US" dirty="0" err="1"/>
              <a:t>Zr</a:t>
            </a:r>
            <a:endParaRPr lang="en-US" dirty="0"/>
          </a:p>
          <a:p>
            <a:r>
              <a:rPr lang="en-US" dirty="0"/>
              <a:t>Zr-90 (n,2n) Zr-89,  78 </a:t>
            </a:r>
            <a:r>
              <a:rPr lang="en-US" dirty="0" err="1"/>
              <a:t>hr</a:t>
            </a:r>
            <a:r>
              <a:rPr lang="en-US" dirty="0"/>
              <a:t> half-life, gamma 909 keV (0.9904)</a:t>
            </a:r>
          </a:p>
        </p:txBody>
      </p:sp>
    </p:spTree>
    <p:extLst>
      <p:ext uri="{BB962C8B-B14F-4D97-AF65-F5344CB8AC3E}">
        <p14:creationId xmlns:p14="http://schemas.microsoft.com/office/powerpoint/2010/main" val="29427378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Following from </a:t>
            </a:r>
            <a:r>
              <a:rPr lang="en-US" sz="2800" dirty="0" err="1"/>
              <a:t>HPGe</a:t>
            </a:r>
            <a:r>
              <a:rPr lang="en-US" sz="2800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174E-5CBA-450E-8B27-6634587C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" y="1295400"/>
            <a:ext cx="9102508" cy="497625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2DF0D0-EBD2-4080-BE4D-40484BFAA79D}"/>
              </a:ext>
            </a:extLst>
          </p:cNvPr>
          <p:cNvSpPr/>
          <p:nvPr/>
        </p:nvSpPr>
        <p:spPr bwMode="auto">
          <a:xfrm>
            <a:off x="419108" y="4953000"/>
            <a:ext cx="4191000" cy="457200"/>
          </a:xfrm>
          <a:prstGeom prst="ellipse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AFF9C0-E9C4-41C5-BD02-3D3CBBE1CAFF}"/>
              </a:ext>
            </a:extLst>
          </p:cNvPr>
          <p:cNvSpPr/>
          <p:nvPr/>
        </p:nvSpPr>
        <p:spPr bwMode="auto">
          <a:xfrm>
            <a:off x="76200" y="1074182"/>
            <a:ext cx="6248400" cy="1288017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064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Plan 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Foil Activation Theory  </a:t>
            </a:r>
          </a:p>
          <a:p>
            <a:r>
              <a:rPr lang="en-US" dirty="0"/>
              <a:t>Selection of Activation Foils </a:t>
            </a:r>
          </a:p>
          <a:p>
            <a:r>
              <a:rPr lang="en-US" dirty="0"/>
              <a:t>Neutron Flux Unfolding </a:t>
            </a:r>
          </a:p>
          <a:p>
            <a:r>
              <a:rPr lang="en-US" dirty="0"/>
              <a:t>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296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PNNL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C59DE-54AE-496B-B401-2F4F7054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724436"/>
            <a:ext cx="3857263" cy="585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26DC4-5ABC-4880-80AA-4BA46120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247382"/>
            <a:ext cx="9144000" cy="44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4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 / SHIELD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BCF not used.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NIF shot is 200 </a:t>
            </a:r>
            <a:r>
              <a:rPr lang="en-US" dirty="0" err="1"/>
              <a:t>ps</a:t>
            </a:r>
            <a:r>
              <a:rPr lang="en-US" dirty="0"/>
              <a:t> (longer when taking reactions into consideration).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Does not impact results as the half-lives of measured products are comparatively long. </a:t>
            </a:r>
          </a:p>
          <a:p>
            <a:pPr marL="741362" lvl="1" indent="-342900">
              <a:buFont typeface="+mj-lt"/>
              <a:buAutoNum type="arabicPeriod"/>
            </a:pPr>
            <a:r>
              <a:rPr lang="en-US" dirty="0"/>
              <a:t>SHIELD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Calculates energy-dependent neutron self-shielding cross section correction factors that are used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SHIELD is only necessary/valid on non-threshold reactions (</a:t>
            </a:r>
            <a:r>
              <a:rPr lang="en-US" dirty="0" err="1"/>
              <a:t>n,gamma</a:t>
            </a:r>
            <a:r>
              <a:rPr lang="en-US" dirty="0"/>
              <a:t>).</a:t>
            </a:r>
          </a:p>
          <a:p>
            <a:pPr marL="1141412" lvl="2" indent="-34290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2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STAYSL -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9DB79-8991-41E1-BC60-320CF159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7" y="1219200"/>
            <a:ext cx="6913693" cy="49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754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SIG-PHI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82A16-6FFB-4AEA-B18D-0C3DCEC3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" y="1371600"/>
            <a:ext cx="9144000" cy="4477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B33D18-9902-4803-A853-62F5C55D4605}"/>
              </a:ext>
            </a:extLst>
          </p:cNvPr>
          <p:cNvSpPr/>
          <p:nvPr/>
        </p:nvSpPr>
        <p:spPr bwMode="auto">
          <a:xfrm>
            <a:off x="4305300" y="2819400"/>
            <a:ext cx="952500" cy="3410557"/>
          </a:xfrm>
          <a:prstGeom prst="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A582F-E66A-4A24-A018-88B40B019692}"/>
              </a:ext>
            </a:extLst>
          </p:cNvPr>
          <p:cNvSpPr txBox="1"/>
          <p:nvPr/>
        </p:nvSpPr>
        <p:spPr>
          <a:xfrm>
            <a:off x="4781550" y="1713817"/>
            <a:ext cx="244370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Did not work for me</a:t>
            </a:r>
          </a:p>
          <a:p>
            <a:r>
              <a:rPr lang="en-US" dirty="0"/>
              <a:t>Excel macro/version issue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5E5D2-1707-4165-9E76-7C67370EF9F3}"/>
              </a:ext>
            </a:extLst>
          </p:cNvPr>
          <p:cNvCxnSpPr/>
          <p:nvPr/>
        </p:nvCxnSpPr>
        <p:spPr bwMode="auto">
          <a:xfrm flipV="1">
            <a:off x="7225255" y="1981200"/>
            <a:ext cx="928145" cy="1942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797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Input to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D38F8-82F5-47F8-8754-095DAE4D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052854"/>
            <a:ext cx="64198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46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guess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Use evaluation from STAYSL as guess for new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100% uncertainty in energy regions where little is known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Constrain future iterations with error produced in mini-spectrum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Run until chi-square has stabilized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366D3-D33B-4CE5-A76A-B8D7E41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276600"/>
            <a:ext cx="46863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759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Pinhole Iterative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44481-342E-46BA-89B6-36E88BB81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8" y="1575674"/>
            <a:ext cx="3892152" cy="2744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CFBFD-0D34-4171-93EA-0BCD7A107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7" y="1598823"/>
            <a:ext cx="3892153" cy="27445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</p:spPr>
            <p:txBody>
              <a:bodyPr/>
              <a:lstStyle/>
              <a:p>
                <a:pPr marL="398462" lvl="1" indent="0">
                  <a:buNone/>
                </a:pPr>
                <a:r>
                  <a:rPr lang="en-US" dirty="0"/>
                  <a:t>     Iteration 0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=26.5</m:t>
                    </m:r>
                  </m:oMath>
                </a14:m>
                <a:r>
                  <a:rPr lang="en-US" dirty="0"/>
                  <a:t>                               Iteration 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=18.8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values point to this not being the correct flux spectrum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Need a better starting spectrum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Large error in Au-197 (</a:t>
                </a:r>
                <a:r>
                  <a:rPr lang="en-US" dirty="0" err="1"/>
                  <a:t>n,g</a:t>
                </a:r>
                <a:r>
                  <a:rPr lang="en-US" dirty="0"/>
                  <a:t>) limits results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1141412" lvl="2" indent="-3429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  <a:blipFill>
                <a:blip r:embed="rId4"/>
                <a:stretch>
                  <a:fillRect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154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A8CCC-C09C-4B0C-A2A0-C5F7CF65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03337"/>
            <a:ext cx="8534400" cy="487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96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Characterization of neutron energy spectrum </a:t>
            </a:r>
          </a:p>
          <a:p>
            <a:pPr lvl="1"/>
            <a:r>
              <a:rPr lang="en-US" dirty="0"/>
              <a:t>Activate foils in experimental environment</a:t>
            </a:r>
          </a:p>
          <a:p>
            <a:pPr lvl="1"/>
            <a:r>
              <a:rPr lang="en-US" dirty="0"/>
              <a:t>Unfold incident neutron spectrum from Nuclear Data and calculated activities to determine a representative result</a:t>
            </a:r>
          </a:p>
          <a:p>
            <a:pPr marL="455612" lvl="1" indent="0">
              <a:buNone/>
            </a:pPr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57C49-A32E-4876-97A5-D13F4BE4F1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2" y="3701070"/>
            <a:ext cx="2874963" cy="200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09B3C-CC04-474E-BC37-CDD0690B8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846675"/>
            <a:ext cx="2586553" cy="1854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4FED0-2DF3-47D9-AA47-B3023E681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79" y="3568307"/>
            <a:ext cx="2874963" cy="2156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8E83B-0C8F-4A04-A611-9BEC227FEDFA}"/>
              </a:ext>
            </a:extLst>
          </p:cNvPr>
          <p:cNvSpPr txBox="1"/>
          <p:nvPr/>
        </p:nvSpPr>
        <p:spPr>
          <a:xfrm>
            <a:off x="-8966" y="3198975"/>
            <a:ext cx="915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Nuclear Data            *            Source Spectrum                  Foil Activities  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2236D4-7076-425E-9EE4-FFEFC761FEDD}"/>
              </a:ext>
            </a:extLst>
          </p:cNvPr>
          <p:cNvCxnSpPr/>
          <p:nvPr/>
        </p:nvCxnSpPr>
        <p:spPr bwMode="auto">
          <a:xfrm>
            <a:off x="5715000" y="3352800"/>
            <a:ext cx="7480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2572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(24-3 Aug ) Irradiate foils in </a:t>
            </a:r>
            <a:r>
              <a:rPr lang="en-US" dirty="0" err="1"/>
              <a:t>Bld</a:t>
            </a:r>
            <a:r>
              <a:rPr lang="en-US" dirty="0"/>
              <a:t> 470 pile for 10 days (Foils are In, W, Au, Mn, Al). </a:t>
            </a:r>
          </a:p>
          <a:p>
            <a:r>
              <a:rPr lang="en-US" dirty="0"/>
              <a:t>(24-03 Aug) Characterize </a:t>
            </a:r>
            <a:r>
              <a:rPr lang="en-US" dirty="0" err="1"/>
              <a:t>HPGe</a:t>
            </a:r>
            <a:r>
              <a:rPr lang="en-US" dirty="0"/>
              <a:t> in Rm 105 </a:t>
            </a:r>
          </a:p>
          <a:p>
            <a:r>
              <a:rPr lang="en-US" dirty="0"/>
              <a:t>(03 Aug) Measure Al, Indium and Manganese Activation foils </a:t>
            </a:r>
          </a:p>
          <a:p>
            <a:r>
              <a:rPr lang="en-US" dirty="0"/>
              <a:t>(03 Aug – 06 Aug) Measure Tungsten and Gold foils </a:t>
            </a:r>
          </a:p>
          <a:p>
            <a:r>
              <a:rPr lang="en-US" dirty="0"/>
              <a:t>(2-9 Aug) Analysis and preparation for research update </a:t>
            </a:r>
          </a:p>
          <a:p>
            <a:r>
              <a:rPr lang="en-US" dirty="0"/>
              <a:t>(9 Aug) Research Update </a:t>
            </a:r>
          </a:p>
          <a:p>
            <a:r>
              <a:rPr lang="en-US" dirty="0"/>
              <a:t>(9-16 Aug) Draft Project Article </a:t>
            </a:r>
          </a:p>
          <a:p>
            <a:r>
              <a:rPr lang="en-US" dirty="0"/>
              <a:t>(9-21 Aug) Spectrum Unfolding Using STAYSL</a:t>
            </a:r>
          </a:p>
          <a:p>
            <a:r>
              <a:rPr lang="en-US" dirty="0"/>
              <a:t>(16-23 Aug) Create Lab Procedures </a:t>
            </a:r>
          </a:p>
          <a:p>
            <a:r>
              <a:rPr lang="en-US" dirty="0"/>
              <a:t>(21 Aug) Lab Notebook </a:t>
            </a:r>
          </a:p>
          <a:p>
            <a:r>
              <a:rPr lang="en-US" dirty="0"/>
              <a:t>(21-30 Aug) Final Project Article </a:t>
            </a:r>
          </a:p>
          <a:p>
            <a:endParaRPr lang="en-US" dirty="0"/>
          </a:p>
          <a:p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592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743FBD-9537-4747-9B07-157E8F1A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3" y="1143000"/>
            <a:ext cx="8568635" cy="4876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Saturation Activity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048111-6D48-4770-8EF3-0104E99D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06" y="1556423"/>
            <a:ext cx="5176837" cy="84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1E0C8-5E2D-4753-8E36-887E4D85F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2693"/>
            <a:ext cx="6215050" cy="44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44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Activity Post-Irradiation</a:t>
                </a:r>
                <a:r>
                  <a:rPr lang="en-US" dirty="0"/>
                  <a:t>       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r>
                  <a:rPr lang="en-US" u="sng" dirty="0"/>
                  <a:t>Measured Counts Corrections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𝑑𝑒𝑐𝑎𝑦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𝑖𝑟𝑟𝑎𝑑𝑖𝑎𝑡𝑖𝑜𝑛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u="sng" dirty="0"/>
                  <a:t>Short Irradiation Time 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  <a:blipFill>
                <a:blip r:embed="rId2"/>
                <a:stretch>
                  <a:fillRect l="-10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D7384E0-6D15-4603-B237-3946E025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46" y="1700578"/>
            <a:ext cx="4951148" cy="594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9854B5-FD58-4516-9EA3-14399C73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12" y="2667000"/>
            <a:ext cx="4375815" cy="1140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FC4D6-54EC-4D76-A72E-B387E611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201494"/>
            <a:ext cx="6736697" cy="10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958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6973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Experimental Setup (Plan) - Irradiation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0A69C3-31BF-4E87-850E-EEA52F042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255" y="1295400"/>
            <a:ext cx="7167563" cy="51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598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25DCC-495C-487C-BA0D-DBEB404F2E2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916" t="11573" r="13131" b="9440"/>
          <a:stretch/>
        </p:blipFill>
        <p:spPr bwMode="auto">
          <a:xfrm>
            <a:off x="1179217" y="1570037"/>
            <a:ext cx="6252165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5DE45-FE69-47D7-BA01-48314DD6E828}"/>
              </a:ext>
            </a:extLst>
          </p:cNvPr>
          <p:cNvSpPr txBox="1"/>
          <p:nvPr/>
        </p:nvSpPr>
        <p:spPr>
          <a:xfrm>
            <a:off x="152400" y="58674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Planned 7 day irradiation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9E196-0713-4CA8-A3E6-D77CC9544305}"/>
              </a:ext>
            </a:extLst>
          </p:cNvPr>
          <p:cNvSpPr txBox="1"/>
          <p:nvPr/>
        </p:nvSpPr>
        <p:spPr>
          <a:xfrm>
            <a:off x="1295400" y="1339204"/>
            <a:ext cx="679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PuBe</a:t>
            </a:r>
            <a:r>
              <a:rPr lang="en-US" sz="2400" dirty="0"/>
              <a:t> Source Energy Distribution Inside Pile</a:t>
            </a:r>
          </a:p>
        </p:txBody>
      </p:sp>
    </p:spTree>
    <p:extLst>
      <p:ext uri="{BB962C8B-B14F-4D97-AF65-F5344CB8AC3E}">
        <p14:creationId xmlns:p14="http://schemas.microsoft.com/office/powerpoint/2010/main" val="20306797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24668</TotalTime>
  <Words>866</Words>
  <Application>Microsoft Office PowerPoint</Application>
  <PresentationFormat>On-screen Show (4:3)</PresentationFormat>
  <Paragraphs>241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Wingdings</vt:lpstr>
      <vt:lpstr>2_Default Design</vt:lpstr>
      <vt:lpstr>PowerPoint Presentation</vt:lpstr>
      <vt:lpstr>Overview </vt:lpstr>
      <vt:lpstr>Motivation</vt:lpstr>
      <vt:lpstr>Research Plan </vt:lpstr>
      <vt:lpstr>Foil Activation </vt:lpstr>
      <vt:lpstr>Foil Activation </vt:lpstr>
      <vt:lpstr>Experiment Overview </vt:lpstr>
      <vt:lpstr>Experimental Setup (Plan) - Irradiation</vt:lpstr>
      <vt:lpstr>Irradiation </vt:lpstr>
      <vt:lpstr>Foil Neutron Environment </vt:lpstr>
      <vt:lpstr>Selection of Activation Foils </vt:lpstr>
      <vt:lpstr>Selected Foils for Pile </vt:lpstr>
      <vt:lpstr>Neutron Flux Unfolding </vt:lpstr>
      <vt:lpstr>Neutron Flux Unfolding </vt:lpstr>
      <vt:lpstr>Unfolding Solution Methods</vt:lpstr>
      <vt:lpstr>Experiment Progress</vt:lpstr>
      <vt:lpstr>NIF Snout Foil Activation Experiment</vt:lpstr>
      <vt:lpstr>NIF Snout Foil Activation Experiment</vt:lpstr>
      <vt:lpstr>Following from HPGe Results</vt:lpstr>
      <vt:lpstr>PNNL STAYSL</vt:lpstr>
      <vt:lpstr>BCF / SHIELD </vt:lpstr>
      <vt:lpstr>STAYSL - Guess Spectrum</vt:lpstr>
      <vt:lpstr>SIG-PHI Guess Spectrum</vt:lpstr>
      <vt:lpstr>Experimental Input to STAYSL</vt:lpstr>
      <vt:lpstr>Iterative Unfolding </vt:lpstr>
      <vt:lpstr>Pinhole Iterative Results </vt:lpstr>
      <vt:lpstr>Questions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nicholas quartemont</cp:lastModifiedBy>
  <cp:revision>1019</cp:revision>
  <dcterms:created xsi:type="dcterms:W3CDTF">2010-05-28T18:07:16Z</dcterms:created>
  <dcterms:modified xsi:type="dcterms:W3CDTF">2018-08-07T22:51:19Z</dcterms:modified>
</cp:coreProperties>
</file>